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7"/>
    <p:sldId id="257" r:id="rId18"/>
    <p:sldId id="258" r:id="rId19"/>
    <p:sldId id="259" r:id="rId20"/>
    <p:sldId id="260" r:id="rId21"/>
    <p:sldId id="261" r:id="rId22"/>
    <p:sldId id="262" r:id="rId23"/>
    <p:sldId id="263" r:id="rId24"/>
  </p:sldIdLst>
  <p:sldSz cx="18288000" cy="10287000"/>
  <p:notesSz cx="6858000" cy="9144000"/>
  <p:embeddedFontLst>
    <p:embeddedFont>
      <p:font typeface="Trocchi" charset="1" panose="00000500000000000000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Radley" charset="1" panose="00000500000000000000"/>
      <p:regular r:id="rId11"/>
    </p:embeddedFont>
    <p:embeddedFont>
      <p:font typeface="Radley Italics" charset="1" panose="00000500000000000000"/>
      <p:regular r:id="rId12"/>
    </p:embeddedFont>
    <p:embeddedFont>
      <p:font typeface="Klima" charset="1" panose="02010503040200000003"/>
      <p:regular r:id="rId13"/>
    </p:embeddedFont>
    <p:embeddedFont>
      <p:font typeface="Klima Bold" charset="1" panose="02010503040200000003"/>
      <p:regular r:id="rId14"/>
    </p:embeddedFont>
    <p:embeddedFont>
      <p:font typeface="Klima Italics" charset="1" panose="02010503040200000003"/>
      <p:regular r:id="rId15"/>
    </p:embeddedFont>
    <p:embeddedFont>
      <p:font typeface="Klima Bold Italics" charset="1" panose="02010503040200000003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slides/slide1.xml" Type="http://schemas.openxmlformats.org/officeDocument/2006/relationships/slide"/><Relationship Id="rId18" Target="slides/slide2.xml" Type="http://schemas.openxmlformats.org/officeDocument/2006/relationships/slide"/><Relationship Id="rId19" Target="slides/slide3.xml" Type="http://schemas.openxmlformats.org/officeDocument/2006/relationships/slide"/><Relationship Id="rId2" Target="presProps.xml" Type="http://schemas.openxmlformats.org/officeDocument/2006/relationships/presProps"/><Relationship Id="rId20" Target="slides/slide4.xml" Type="http://schemas.openxmlformats.org/officeDocument/2006/relationships/slide"/><Relationship Id="rId21" Target="slides/slide5.xml" Type="http://schemas.openxmlformats.org/officeDocument/2006/relationships/slide"/><Relationship Id="rId22" Target="slides/slide6.xml" Type="http://schemas.openxmlformats.org/officeDocument/2006/relationships/slide"/><Relationship Id="rId23" Target="slides/slide7.xml" Type="http://schemas.openxmlformats.org/officeDocument/2006/relationships/slide"/><Relationship Id="rId24" Target="slides/slide8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Ek60UQqFQ.mp4>
</file>

<file path=ppt/media/VAFVDFHw28k.mp4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jpe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jpeg>
</file>

<file path=ppt/media/image43.png>
</file>

<file path=ppt/media/image44.svg>
</file>

<file path=ppt/media/image45.png>
</file>

<file path=ppt/media/image46.svg>
</file>

<file path=ppt/media/image47.jpeg>
</file>

<file path=ppt/media/image48.png>
</file>

<file path=ppt/media/image49.png>
</file>

<file path=ppt/media/image5.png>
</file>

<file path=ppt/media/image50.svg>
</file>

<file path=ppt/media/image51.gif>
</file>

<file path=ppt/media/image52.png>
</file>

<file path=ppt/media/image53.gif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svg>
</file>

<file path=ppt/media/image60.png>
</file>

<file path=ppt/media/image61.sv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0.jpeg" Type="http://schemas.openxmlformats.org/officeDocument/2006/relationships/image"/><Relationship Id="rId11" Target="../media/VAEk60UQqFQ.mp4" Type="http://schemas.openxmlformats.org/officeDocument/2006/relationships/video"/><Relationship Id="rId12" Target="../media/VAEk60UQqFQ.mp4" Type="http://schemas.microsoft.com/office/2007/relationships/media"/><Relationship Id="rId13" Target="../media/image21.png" Type="http://schemas.openxmlformats.org/officeDocument/2006/relationships/image"/><Relationship Id="rId14" Target="../media/image22.svg" Type="http://schemas.openxmlformats.org/officeDocument/2006/relationships/image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4.png" Type="http://schemas.openxmlformats.org/officeDocument/2006/relationships/image"/><Relationship Id="rId5" Target="../media/image15.svg" Type="http://schemas.openxmlformats.org/officeDocument/2006/relationships/image"/><Relationship Id="rId6" Target="../media/image16.png" Type="http://schemas.openxmlformats.org/officeDocument/2006/relationships/image"/><Relationship Id="rId7" Target="../media/image17.svg" Type="http://schemas.openxmlformats.org/officeDocument/2006/relationships/image"/><Relationship Id="rId8" Target="../media/image18.png" Type="http://schemas.openxmlformats.org/officeDocument/2006/relationships/image"/><Relationship Id="rId9" Target="../media/image19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1.png" Type="http://schemas.openxmlformats.org/officeDocument/2006/relationships/image"/><Relationship Id="rId11" Target="../media/image32.png" Type="http://schemas.openxmlformats.org/officeDocument/2006/relationships/image"/><Relationship Id="rId12" Target="../media/image33.svg" Type="http://schemas.openxmlformats.org/officeDocument/2006/relationships/image"/><Relationship Id="rId13" Target="../media/image34.png" Type="http://schemas.openxmlformats.org/officeDocument/2006/relationships/image"/><Relationship Id="rId14" Target="../media/image35.svg" Type="http://schemas.openxmlformats.org/officeDocument/2006/relationships/image"/><Relationship Id="rId2" Target="../media/image23.png" Type="http://schemas.openxmlformats.org/officeDocument/2006/relationships/image"/><Relationship Id="rId3" Target="../media/image24.svg" Type="http://schemas.openxmlformats.org/officeDocument/2006/relationships/image"/><Relationship Id="rId4" Target="../media/image25.png" Type="http://schemas.openxmlformats.org/officeDocument/2006/relationships/image"/><Relationship Id="rId5" Target="../media/image26.svg" Type="http://schemas.openxmlformats.org/officeDocument/2006/relationships/image"/><Relationship Id="rId6" Target="../media/image27.png" Type="http://schemas.openxmlformats.org/officeDocument/2006/relationships/image"/><Relationship Id="rId7" Target="../media/image28.svg" Type="http://schemas.openxmlformats.org/officeDocument/2006/relationships/image"/><Relationship Id="rId8" Target="../media/image29.png" Type="http://schemas.openxmlformats.org/officeDocument/2006/relationships/image"/><Relationship Id="rId9" Target="../media/image30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4.svg" Type="http://schemas.openxmlformats.org/officeDocument/2006/relationships/image"/><Relationship Id="rId11" Target="../media/image45.png" Type="http://schemas.openxmlformats.org/officeDocument/2006/relationships/image"/><Relationship Id="rId12" Target="../media/image46.svg" Type="http://schemas.openxmlformats.org/officeDocument/2006/relationships/image"/><Relationship Id="rId13" Target="../media/image47.jpeg" Type="http://schemas.openxmlformats.org/officeDocument/2006/relationships/image"/><Relationship Id="rId14" Target="../media/VAFVDFHw28k.mp4" Type="http://schemas.openxmlformats.org/officeDocument/2006/relationships/video"/><Relationship Id="rId15" Target="../media/VAFVDFHw28k.mp4" Type="http://schemas.microsoft.com/office/2007/relationships/media"/><Relationship Id="rId2" Target="../media/image36.png" Type="http://schemas.openxmlformats.org/officeDocument/2006/relationships/image"/><Relationship Id="rId3" Target="../media/image37.svg" Type="http://schemas.openxmlformats.org/officeDocument/2006/relationships/image"/><Relationship Id="rId4" Target="../media/image38.png" Type="http://schemas.openxmlformats.org/officeDocument/2006/relationships/image"/><Relationship Id="rId5" Target="../media/image39.svg" Type="http://schemas.openxmlformats.org/officeDocument/2006/relationships/image"/><Relationship Id="rId6" Target="../media/image40.png" Type="http://schemas.openxmlformats.org/officeDocument/2006/relationships/image"/><Relationship Id="rId7" Target="../media/image41.svg" Type="http://schemas.openxmlformats.org/officeDocument/2006/relationships/image"/><Relationship Id="rId8" Target="../media/image42.jpeg" Type="http://schemas.openxmlformats.org/officeDocument/2006/relationships/image"/><Relationship Id="rId9" Target="../media/image43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8.png" Type="http://schemas.openxmlformats.org/officeDocument/2006/relationships/image"/><Relationship Id="rId3" Target="../media/image39.svg" Type="http://schemas.openxmlformats.org/officeDocument/2006/relationships/image"/><Relationship Id="rId4" Target="../media/image40.png" Type="http://schemas.openxmlformats.org/officeDocument/2006/relationships/image"/><Relationship Id="rId5" Target="../media/image41.svg" Type="http://schemas.openxmlformats.org/officeDocument/2006/relationships/image"/><Relationship Id="rId6" Target="../media/image42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0.svg" Type="http://schemas.openxmlformats.org/officeDocument/2006/relationships/image"/><Relationship Id="rId11" Target="../media/image51.gif" Type="http://schemas.openxmlformats.org/officeDocument/2006/relationships/image"/><Relationship Id="rId2" Target="../media/image36.png" Type="http://schemas.openxmlformats.org/officeDocument/2006/relationships/image"/><Relationship Id="rId3" Target="../media/image37.svg" Type="http://schemas.openxmlformats.org/officeDocument/2006/relationships/image"/><Relationship Id="rId4" Target="../media/image38.png" Type="http://schemas.openxmlformats.org/officeDocument/2006/relationships/image"/><Relationship Id="rId5" Target="../media/image39.svg" Type="http://schemas.openxmlformats.org/officeDocument/2006/relationships/image"/><Relationship Id="rId6" Target="../media/image40.png" Type="http://schemas.openxmlformats.org/officeDocument/2006/relationships/image"/><Relationship Id="rId7" Target="../media/image41.svg" Type="http://schemas.openxmlformats.org/officeDocument/2006/relationships/image"/><Relationship Id="rId8" Target="../media/image48.png" Type="http://schemas.openxmlformats.org/officeDocument/2006/relationships/image"/><Relationship Id="rId9" Target="../media/image49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8.png" Type="http://schemas.openxmlformats.org/officeDocument/2006/relationships/image"/><Relationship Id="rId3" Target="../media/image39.svg" Type="http://schemas.openxmlformats.org/officeDocument/2006/relationships/image"/><Relationship Id="rId4" Target="../media/image40.png" Type="http://schemas.openxmlformats.org/officeDocument/2006/relationships/image"/><Relationship Id="rId5" Target="../media/image41.svg" Type="http://schemas.openxmlformats.org/officeDocument/2006/relationships/image"/><Relationship Id="rId6" Target="../media/image52.png" Type="http://schemas.openxmlformats.org/officeDocument/2006/relationships/image"/><Relationship Id="rId7" Target="../media/image53.gif" Type="http://schemas.openxmlformats.org/officeDocument/2006/relationships/image"/><Relationship Id="rId8" Target="https://marvelapp.com/prototype/100g704a/screen/92750293" TargetMode="External" Type="http://schemas.openxmlformats.org/officeDocument/2006/relationships/hyperlink"/><Relationship Id="rId9" Target="https://marvelapp.com/prototype/100g704a/screen/92750293" TargetMode="External" Type="http://schemas.openxmlformats.org/officeDocument/2006/relationships/hyperlink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60.png" Type="http://schemas.openxmlformats.org/officeDocument/2006/relationships/image"/><Relationship Id="rId11" Target="../media/image61.svg" Type="http://schemas.openxmlformats.org/officeDocument/2006/relationships/image"/><Relationship Id="rId2" Target="../media/image54.png" Type="http://schemas.openxmlformats.org/officeDocument/2006/relationships/image"/><Relationship Id="rId3" Target="../media/image55.svg" Type="http://schemas.openxmlformats.org/officeDocument/2006/relationships/image"/><Relationship Id="rId4" Target="../media/image56.png" Type="http://schemas.openxmlformats.org/officeDocument/2006/relationships/image"/><Relationship Id="rId5" Target="../media/image57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58.png" Type="http://schemas.openxmlformats.org/officeDocument/2006/relationships/image"/><Relationship Id="rId9" Target="../media/image59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EC38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236379">
            <a:off x="-3872965" y="-3373718"/>
            <a:ext cx="8734131" cy="9665537"/>
          </a:xfrm>
          <a:custGeom>
            <a:avLst/>
            <a:gdLst/>
            <a:ahLst/>
            <a:cxnLst/>
            <a:rect r="r" b="b" t="t" l="l"/>
            <a:pathLst>
              <a:path h="9665537" w="8734131">
                <a:moveTo>
                  <a:pt x="0" y="0"/>
                </a:moveTo>
                <a:lnTo>
                  <a:pt x="8734131" y="0"/>
                </a:lnTo>
                <a:lnTo>
                  <a:pt x="8734131" y="9665537"/>
                </a:lnTo>
                <a:lnTo>
                  <a:pt x="0" y="96655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681876" y="-1078439"/>
            <a:ext cx="12924248" cy="12443878"/>
          </a:xfrm>
          <a:custGeom>
            <a:avLst/>
            <a:gdLst/>
            <a:ahLst/>
            <a:cxnLst/>
            <a:rect r="r" b="b" t="t" l="l"/>
            <a:pathLst>
              <a:path h="12443878" w="12924248">
                <a:moveTo>
                  <a:pt x="0" y="0"/>
                </a:moveTo>
                <a:lnTo>
                  <a:pt x="12924248" y="0"/>
                </a:lnTo>
                <a:lnTo>
                  <a:pt x="12924248" y="12443878"/>
                </a:lnTo>
                <a:lnTo>
                  <a:pt x="0" y="124438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700000">
            <a:off x="8391600" y="6339721"/>
            <a:ext cx="5941731" cy="8169880"/>
          </a:xfrm>
          <a:custGeom>
            <a:avLst/>
            <a:gdLst/>
            <a:ahLst/>
            <a:cxnLst/>
            <a:rect r="r" b="b" t="t" l="l"/>
            <a:pathLst>
              <a:path h="8169880" w="5941731">
                <a:moveTo>
                  <a:pt x="0" y="0"/>
                </a:moveTo>
                <a:lnTo>
                  <a:pt x="5941731" y="0"/>
                </a:lnTo>
                <a:lnTo>
                  <a:pt x="5941731" y="8169880"/>
                </a:lnTo>
                <a:lnTo>
                  <a:pt x="0" y="816988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2176571">
            <a:off x="13058402" y="5598362"/>
            <a:ext cx="7511067" cy="7319877"/>
          </a:xfrm>
          <a:custGeom>
            <a:avLst/>
            <a:gdLst/>
            <a:ahLst/>
            <a:cxnLst/>
            <a:rect r="r" b="b" t="t" l="l"/>
            <a:pathLst>
              <a:path h="7319877" w="7511067">
                <a:moveTo>
                  <a:pt x="0" y="0"/>
                </a:moveTo>
                <a:lnTo>
                  <a:pt x="7511067" y="0"/>
                </a:lnTo>
                <a:lnTo>
                  <a:pt x="7511067" y="7319876"/>
                </a:lnTo>
                <a:lnTo>
                  <a:pt x="0" y="731987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294273" y="6309861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810546" y="5767596"/>
            <a:ext cx="3678493" cy="4700949"/>
          </a:xfrm>
          <a:custGeom>
            <a:avLst/>
            <a:gdLst/>
            <a:ahLst/>
            <a:cxnLst/>
            <a:rect r="r" b="b" t="t" l="l"/>
            <a:pathLst>
              <a:path h="4700949" w="3678493">
                <a:moveTo>
                  <a:pt x="0" y="0"/>
                </a:moveTo>
                <a:lnTo>
                  <a:pt x="3678492" y="0"/>
                </a:lnTo>
                <a:lnTo>
                  <a:pt x="3678492" y="4700949"/>
                </a:lnTo>
                <a:lnTo>
                  <a:pt x="0" y="4700949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672537" y="1028700"/>
            <a:ext cx="10942926" cy="2438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>
                <a:solidFill>
                  <a:srgbClr val="45625D"/>
                </a:solidFill>
                <a:latin typeface="Radley Italics"/>
              </a:rPr>
              <a:t>Dificuldades para Hábitos Saudáveis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604986" y="3626580"/>
            <a:ext cx="9078028" cy="527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2400">
                <a:solidFill>
                  <a:srgbClr val="45625D"/>
                </a:solidFill>
                <a:latin typeface="Klima Bold"/>
              </a:rPr>
              <a:t>Trabalho Interdisciplinar Front-End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520221" y="4662084"/>
            <a:ext cx="5247558" cy="2695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1802" indent="-215901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45625D"/>
                </a:solidFill>
                <a:latin typeface="Klima"/>
              </a:rPr>
              <a:t> Ana Sara Nunes Pereira                    </a:t>
            </a:r>
          </a:p>
          <a:p>
            <a:pPr marL="431802" indent="-215901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45625D"/>
                </a:solidFill>
                <a:latin typeface="Klima"/>
              </a:rPr>
              <a:t> Lucca Cenisio Martins</a:t>
            </a:r>
          </a:p>
          <a:p>
            <a:pPr marL="431802" indent="-215901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45625D"/>
                </a:solidFill>
                <a:latin typeface="Klima"/>
              </a:rPr>
              <a:t> Gabriela de Assis dos Reis</a:t>
            </a:r>
          </a:p>
          <a:p>
            <a:pPr marL="431802" indent="-215901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45625D"/>
                </a:solidFill>
                <a:latin typeface="Klima"/>
              </a:rPr>
              <a:t>Paulo Henrique Lopes de Paula</a:t>
            </a:r>
          </a:p>
          <a:p>
            <a:pPr marL="431802" indent="-215901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45625D"/>
                </a:solidFill>
                <a:latin typeface="Klima"/>
              </a:rPr>
              <a:t> Gabriel Chaves Mendes</a:t>
            </a:r>
          </a:p>
          <a:p>
            <a:pPr marL="431802" indent="-215901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45625D"/>
                </a:solidFill>
                <a:latin typeface="Klima"/>
              </a:rPr>
              <a:t> Henrique Augusto de Oliveira Marcelino</a:t>
            </a:r>
          </a:p>
          <a:p>
            <a:pPr marL="431802" indent="-215901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45625D"/>
                </a:solidFill>
                <a:latin typeface="Klima"/>
              </a:rPr>
              <a:t>Leonardo Passos Amaral Figueiredo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617494" y="7929158"/>
            <a:ext cx="5053012" cy="339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45625D"/>
                </a:solidFill>
                <a:latin typeface="Arimo Bold"/>
              </a:rPr>
              <a:t>Primeiro Semstre Ciència da Computação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EC38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89896">
            <a:off x="-1750151" y="-1926169"/>
            <a:ext cx="7624581" cy="10203211"/>
          </a:xfrm>
          <a:custGeom>
            <a:avLst/>
            <a:gdLst/>
            <a:ahLst/>
            <a:cxnLst/>
            <a:rect r="r" b="b" t="t" l="l"/>
            <a:pathLst>
              <a:path h="10203211" w="7624581">
                <a:moveTo>
                  <a:pt x="0" y="0"/>
                </a:moveTo>
                <a:lnTo>
                  <a:pt x="7624582" y="0"/>
                </a:lnTo>
                <a:lnTo>
                  <a:pt x="7624582" y="10203212"/>
                </a:lnTo>
                <a:lnTo>
                  <a:pt x="0" y="102032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955831">
            <a:off x="372219" y="5042450"/>
            <a:ext cx="6203256" cy="7990142"/>
          </a:xfrm>
          <a:custGeom>
            <a:avLst/>
            <a:gdLst/>
            <a:ahLst/>
            <a:cxnLst/>
            <a:rect r="r" b="b" t="t" l="l"/>
            <a:pathLst>
              <a:path h="7990142" w="6203256">
                <a:moveTo>
                  <a:pt x="0" y="0"/>
                </a:moveTo>
                <a:lnTo>
                  <a:pt x="6203256" y="0"/>
                </a:lnTo>
                <a:lnTo>
                  <a:pt x="6203256" y="7990142"/>
                </a:lnTo>
                <a:lnTo>
                  <a:pt x="0" y="79901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979699">
            <a:off x="6025923" y="-3920077"/>
            <a:ext cx="16352915" cy="10703726"/>
          </a:xfrm>
          <a:custGeom>
            <a:avLst/>
            <a:gdLst/>
            <a:ahLst/>
            <a:cxnLst/>
            <a:rect r="r" b="b" t="t" l="l"/>
            <a:pathLst>
              <a:path h="10703726" w="16352915">
                <a:moveTo>
                  <a:pt x="0" y="0"/>
                </a:moveTo>
                <a:lnTo>
                  <a:pt x="16352915" y="0"/>
                </a:lnTo>
                <a:lnTo>
                  <a:pt x="16352915" y="10703726"/>
                </a:lnTo>
                <a:lnTo>
                  <a:pt x="0" y="107037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3523685">
            <a:off x="12553453" y="2887264"/>
            <a:ext cx="8340132" cy="9438421"/>
          </a:xfrm>
          <a:custGeom>
            <a:avLst/>
            <a:gdLst/>
            <a:ahLst/>
            <a:cxnLst/>
            <a:rect r="r" b="b" t="t" l="l"/>
            <a:pathLst>
              <a:path h="9438421" w="8340132">
                <a:moveTo>
                  <a:pt x="0" y="0"/>
                </a:moveTo>
                <a:lnTo>
                  <a:pt x="8340132" y="0"/>
                </a:lnTo>
                <a:lnTo>
                  <a:pt x="8340132" y="9438421"/>
                </a:lnTo>
                <a:lnTo>
                  <a:pt x="0" y="943842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6" id="6">
            <a:hlinkClick action="ppaction://media"/>
          </p:cNvPr>
          <p:cNvPicPr>
            <a:picLocks noChangeAspect="true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2"/>
              </p:ext>
            </p:extLst>
          </p:nvPr>
        </p:nvPicPr>
        <p:blipFill>
          <a:blip r:embed="rId10"/>
          <a:srcRect l="0" t="0" r="0" b="0"/>
          <a:stretch>
            <a:fillRect/>
          </a:stretch>
        </p:blipFill>
        <p:spPr>
          <a:xfrm flipH="false" flipV="false" rot="0">
            <a:off x="11617144" y="6635328"/>
            <a:ext cx="6670856" cy="3802388"/>
          </a:xfrm>
          <a:prstGeom prst="rect">
            <a:avLst/>
          </a:prstGeom>
        </p:spPr>
      </p:pic>
      <p:sp>
        <p:nvSpPr>
          <p:cNvPr name="Freeform 7" id="7"/>
          <p:cNvSpPr/>
          <p:nvPr/>
        </p:nvSpPr>
        <p:spPr>
          <a:xfrm flipH="false" flipV="false" rot="0">
            <a:off x="-168104" y="5858168"/>
            <a:ext cx="4800902" cy="4428832"/>
          </a:xfrm>
          <a:custGeom>
            <a:avLst/>
            <a:gdLst/>
            <a:ahLst/>
            <a:cxnLst/>
            <a:rect r="r" b="b" t="t" l="l"/>
            <a:pathLst>
              <a:path h="4428832" w="4800902">
                <a:moveTo>
                  <a:pt x="0" y="0"/>
                </a:moveTo>
                <a:lnTo>
                  <a:pt x="4800902" y="0"/>
                </a:lnTo>
                <a:lnTo>
                  <a:pt x="4800902" y="4428832"/>
                </a:lnTo>
                <a:lnTo>
                  <a:pt x="0" y="4428832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512726" y="911258"/>
            <a:ext cx="11262548" cy="1558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99"/>
              </a:lnSpc>
            </a:pPr>
            <a:r>
              <a:rPr lang="en-US" sz="10999" spc="-219">
                <a:solidFill>
                  <a:srgbClr val="FFFFFF"/>
                </a:solidFill>
                <a:latin typeface="Radley Italics"/>
              </a:rPr>
              <a:t>Contexto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914827" y="3500538"/>
            <a:ext cx="3728955" cy="4448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78908" indent="-389454" lvl="1">
              <a:lnSpc>
                <a:spcPts val="5050"/>
              </a:lnSpc>
              <a:buFont typeface="Arial"/>
              <a:buChar char="•"/>
            </a:pPr>
            <a:r>
              <a:rPr lang="en-US" sz="3607">
                <a:solidFill>
                  <a:srgbClr val="000000"/>
                </a:solidFill>
                <a:latin typeface="Trocchi"/>
              </a:rPr>
              <a:t>Problema</a:t>
            </a:r>
          </a:p>
          <a:p>
            <a:pPr>
              <a:lnSpc>
                <a:spcPts val="5050"/>
              </a:lnSpc>
            </a:pPr>
          </a:p>
          <a:p>
            <a:pPr marL="778908" indent="-389454" lvl="1">
              <a:lnSpc>
                <a:spcPts val="5050"/>
              </a:lnSpc>
              <a:buFont typeface="Arial"/>
              <a:buChar char="•"/>
            </a:pPr>
            <a:r>
              <a:rPr lang="en-US" sz="3607">
                <a:solidFill>
                  <a:srgbClr val="000000"/>
                </a:solidFill>
                <a:latin typeface="Trocchi"/>
              </a:rPr>
              <a:t>Objetivos</a:t>
            </a:r>
          </a:p>
          <a:p>
            <a:pPr>
              <a:lnSpc>
                <a:spcPts val="5050"/>
              </a:lnSpc>
            </a:pPr>
          </a:p>
          <a:p>
            <a:pPr marL="778908" indent="-389454" lvl="1">
              <a:lnSpc>
                <a:spcPts val="5050"/>
              </a:lnSpc>
              <a:buFont typeface="Arial"/>
              <a:buChar char="•"/>
            </a:pPr>
            <a:r>
              <a:rPr lang="en-US" sz="3607">
                <a:solidFill>
                  <a:srgbClr val="000000"/>
                </a:solidFill>
                <a:latin typeface="Trocchi"/>
              </a:rPr>
              <a:t>Justificativa</a:t>
            </a:r>
          </a:p>
          <a:p>
            <a:pPr>
              <a:lnSpc>
                <a:spcPts val="5050"/>
              </a:lnSpc>
            </a:pPr>
          </a:p>
          <a:p>
            <a:pPr marL="778908" indent="-389454" lvl="1">
              <a:lnSpc>
                <a:spcPts val="5050"/>
              </a:lnSpc>
              <a:buFont typeface="Arial"/>
              <a:buChar char="•"/>
            </a:pPr>
            <a:r>
              <a:rPr lang="en-US" sz="3607">
                <a:solidFill>
                  <a:srgbClr val="000000"/>
                </a:solidFill>
                <a:latin typeface="Trocchi"/>
              </a:rPr>
              <a:t>Público-Alvo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EC38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89211" y="1071604"/>
            <a:ext cx="13109578" cy="8143792"/>
          </a:xfrm>
          <a:custGeom>
            <a:avLst/>
            <a:gdLst/>
            <a:ahLst/>
            <a:cxnLst/>
            <a:rect r="r" b="b" t="t" l="l"/>
            <a:pathLst>
              <a:path h="8143792" w="13109578">
                <a:moveTo>
                  <a:pt x="0" y="0"/>
                </a:moveTo>
                <a:lnTo>
                  <a:pt x="13109578" y="0"/>
                </a:lnTo>
                <a:lnTo>
                  <a:pt x="13109578" y="8143792"/>
                </a:lnTo>
                <a:lnTo>
                  <a:pt x="0" y="8143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-6305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790523" y="3784713"/>
            <a:ext cx="6238911" cy="7508537"/>
          </a:xfrm>
          <a:custGeom>
            <a:avLst/>
            <a:gdLst/>
            <a:ahLst/>
            <a:cxnLst/>
            <a:rect r="r" b="b" t="t" l="l"/>
            <a:pathLst>
              <a:path h="7508537" w="6238911">
                <a:moveTo>
                  <a:pt x="0" y="0"/>
                </a:moveTo>
                <a:lnTo>
                  <a:pt x="6238911" y="0"/>
                </a:lnTo>
                <a:lnTo>
                  <a:pt x="6238911" y="7508537"/>
                </a:lnTo>
                <a:lnTo>
                  <a:pt x="0" y="75085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230650">
            <a:off x="-2812700" y="-1627028"/>
            <a:ext cx="5625400" cy="8120657"/>
          </a:xfrm>
          <a:custGeom>
            <a:avLst/>
            <a:gdLst/>
            <a:ahLst/>
            <a:cxnLst/>
            <a:rect r="r" b="b" t="t" l="l"/>
            <a:pathLst>
              <a:path h="8120657" w="5625400">
                <a:moveTo>
                  <a:pt x="0" y="0"/>
                </a:moveTo>
                <a:lnTo>
                  <a:pt x="5625400" y="0"/>
                </a:lnTo>
                <a:lnTo>
                  <a:pt x="5625400" y="8120656"/>
                </a:lnTo>
                <a:lnTo>
                  <a:pt x="0" y="812065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717396">
            <a:off x="-33396" y="7894714"/>
            <a:ext cx="5821736" cy="2406010"/>
          </a:xfrm>
          <a:custGeom>
            <a:avLst/>
            <a:gdLst/>
            <a:ahLst/>
            <a:cxnLst/>
            <a:rect r="r" b="b" t="t" l="l"/>
            <a:pathLst>
              <a:path h="2406010" w="5821736">
                <a:moveTo>
                  <a:pt x="0" y="0"/>
                </a:moveTo>
                <a:lnTo>
                  <a:pt x="5821735" y="0"/>
                </a:lnTo>
                <a:lnTo>
                  <a:pt x="5821735" y="2406010"/>
                </a:lnTo>
                <a:lnTo>
                  <a:pt x="0" y="240601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110198" y="0"/>
            <a:ext cx="3011377" cy="1983745"/>
          </a:xfrm>
          <a:custGeom>
            <a:avLst/>
            <a:gdLst/>
            <a:ahLst/>
            <a:cxnLst/>
            <a:rect r="r" b="b" t="t" l="l"/>
            <a:pathLst>
              <a:path h="1983745" w="3011377">
                <a:moveTo>
                  <a:pt x="0" y="0"/>
                </a:moveTo>
                <a:lnTo>
                  <a:pt x="3011377" y="0"/>
                </a:lnTo>
                <a:lnTo>
                  <a:pt x="3011377" y="1983745"/>
                </a:lnTo>
                <a:lnTo>
                  <a:pt x="0" y="198374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866606" y="3791537"/>
            <a:ext cx="6554789" cy="3714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45625D"/>
                </a:solidFill>
                <a:latin typeface="Trocchi"/>
              </a:rPr>
              <a:t>Histórias de usuários</a:t>
            </a:r>
          </a:p>
          <a:p>
            <a:pPr>
              <a:lnSpc>
                <a:spcPts val="4200"/>
              </a:lnSpc>
            </a:pPr>
          </a:p>
          <a:p>
            <a:pPr>
              <a:lnSpc>
                <a:spcPts val="4200"/>
              </a:lnSpc>
            </a:pPr>
          </a:p>
          <a:p>
            <a:pPr>
              <a:lnSpc>
                <a:spcPts val="4200"/>
              </a:lnSpc>
            </a:pPr>
          </a:p>
          <a:p>
            <a:pPr>
              <a:lnSpc>
                <a:spcPts val="4200"/>
              </a:lnSpc>
            </a:pPr>
          </a:p>
          <a:p>
            <a:pPr>
              <a:lnSpc>
                <a:spcPts val="4200"/>
              </a:lnSpc>
            </a:pPr>
          </a:p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45625D"/>
                </a:solidFill>
                <a:latin typeface="Trocchi"/>
              </a:rPr>
              <a:t>Requisitos do projeto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5698789" y="7654685"/>
            <a:ext cx="2589211" cy="2632315"/>
          </a:xfrm>
          <a:custGeom>
            <a:avLst/>
            <a:gdLst/>
            <a:ahLst/>
            <a:cxnLst/>
            <a:rect r="r" b="b" t="t" l="l"/>
            <a:pathLst>
              <a:path h="2632315" w="2589211">
                <a:moveTo>
                  <a:pt x="0" y="0"/>
                </a:moveTo>
                <a:lnTo>
                  <a:pt x="2589211" y="0"/>
                </a:lnTo>
                <a:lnTo>
                  <a:pt x="2589211" y="2632315"/>
                </a:lnTo>
                <a:lnTo>
                  <a:pt x="0" y="263231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957260">
            <a:off x="2018088" y="42904"/>
            <a:ext cx="1922734" cy="2057400"/>
          </a:xfrm>
          <a:custGeom>
            <a:avLst/>
            <a:gdLst/>
            <a:ahLst/>
            <a:cxnLst/>
            <a:rect r="r" b="b" t="t" l="l"/>
            <a:pathLst>
              <a:path h="2057400" w="1922734">
                <a:moveTo>
                  <a:pt x="0" y="0"/>
                </a:moveTo>
                <a:lnTo>
                  <a:pt x="1922734" y="0"/>
                </a:lnTo>
                <a:lnTo>
                  <a:pt x="1922734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613687" y="1772506"/>
            <a:ext cx="11060627" cy="1219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>
                <a:solidFill>
                  <a:srgbClr val="45625D"/>
                </a:solidFill>
                <a:latin typeface="Radley Italics"/>
              </a:rPr>
              <a:t>Especificação do Projeto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3D2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21921" y="2222500"/>
            <a:ext cx="6050094" cy="2418720"/>
          </a:xfrm>
          <a:custGeom>
            <a:avLst/>
            <a:gdLst/>
            <a:ahLst/>
            <a:cxnLst/>
            <a:rect r="r" b="b" t="t" l="l"/>
            <a:pathLst>
              <a:path h="2418720" w="6050094">
                <a:moveTo>
                  <a:pt x="0" y="0"/>
                </a:moveTo>
                <a:lnTo>
                  <a:pt x="6050094" y="0"/>
                </a:lnTo>
                <a:lnTo>
                  <a:pt x="6050094" y="2418720"/>
                </a:lnTo>
                <a:lnTo>
                  <a:pt x="0" y="24187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431778">
            <a:off x="-1341973" y="4798304"/>
            <a:ext cx="7622675" cy="8662130"/>
          </a:xfrm>
          <a:custGeom>
            <a:avLst/>
            <a:gdLst/>
            <a:ahLst/>
            <a:cxnLst/>
            <a:rect r="r" b="b" t="t" l="l"/>
            <a:pathLst>
              <a:path h="8662130" w="7622675">
                <a:moveTo>
                  <a:pt x="0" y="0"/>
                </a:moveTo>
                <a:lnTo>
                  <a:pt x="7622675" y="0"/>
                </a:lnTo>
                <a:lnTo>
                  <a:pt x="7622675" y="8662130"/>
                </a:lnTo>
                <a:lnTo>
                  <a:pt x="0" y="86621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248593">
            <a:off x="11531168" y="-2751610"/>
            <a:ext cx="7393599" cy="7030640"/>
          </a:xfrm>
          <a:custGeom>
            <a:avLst/>
            <a:gdLst/>
            <a:ahLst/>
            <a:cxnLst/>
            <a:rect r="r" b="b" t="t" l="l"/>
            <a:pathLst>
              <a:path h="7030640" w="7393599">
                <a:moveTo>
                  <a:pt x="0" y="0"/>
                </a:moveTo>
                <a:lnTo>
                  <a:pt x="7393599" y="0"/>
                </a:lnTo>
                <a:lnTo>
                  <a:pt x="7393599" y="7030640"/>
                </a:lnTo>
                <a:lnTo>
                  <a:pt x="0" y="703064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240934" y="5385102"/>
            <a:ext cx="6709788" cy="4667289"/>
          </a:xfrm>
          <a:custGeom>
            <a:avLst/>
            <a:gdLst/>
            <a:ahLst/>
            <a:cxnLst/>
            <a:rect r="r" b="b" t="t" l="l"/>
            <a:pathLst>
              <a:path h="4667289" w="6709788">
                <a:moveTo>
                  <a:pt x="0" y="0"/>
                </a:moveTo>
                <a:lnTo>
                  <a:pt x="6709788" y="0"/>
                </a:lnTo>
                <a:lnTo>
                  <a:pt x="6709788" y="4667289"/>
                </a:lnTo>
                <a:lnTo>
                  <a:pt x="0" y="466728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841149" y="1374460"/>
            <a:ext cx="1017478" cy="4114800"/>
          </a:xfrm>
          <a:custGeom>
            <a:avLst/>
            <a:gdLst/>
            <a:ahLst/>
            <a:cxnLst/>
            <a:rect r="r" b="b" t="t" l="l"/>
            <a:pathLst>
              <a:path h="4114800" w="1017478">
                <a:moveTo>
                  <a:pt x="0" y="0"/>
                </a:moveTo>
                <a:lnTo>
                  <a:pt x="1017478" y="0"/>
                </a:lnTo>
                <a:lnTo>
                  <a:pt x="101747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0" y="7139986"/>
            <a:ext cx="1703107" cy="3147014"/>
          </a:xfrm>
          <a:custGeom>
            <a:avLst/>
            <a:gdLst/>
            <a:ahLst/>
            <a:cxnLst/>
            <a:rect r="r" b="b" t="t" l="l"/>
            <a:pathLst>
              <a:path h="3147014" w="1703107">
                <a:moveTo>
                  <a:pt x="1703107" y="0"/>
                </a:moveTo>
                <a:lnTo>
                  <a:pt x="0" y="0"/>
                </a:lnTo>
                <a:lnTo>
                  <a:pt x="0" y="3147014"/>
                </a:lnTo>
                <a:lnTo>
                  <a:pt x="1703107" y="3147014"/>
                </a:lnTo>
                <a:lnTo>
                  <a:pt x="1703107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8" id="8">
            <a:hlinkClick action="ppaction://media"/>
          </p:cNvPr>
          <p:cNvPicPr>
            <a:picLocks noChangeAspect="true"/>
          </p:cNvPicPr>
          <p:nvPr>
            <a:videoFile r:link="rId14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3"/>
          <a:srcRect l="20151" t="0" r="17402" b="0"/>
          <a:stretch>
            <a:fillRect/>
          </a:stretch>
        </p:blipFill>
        <p:spPr>
          <a:xfrm flipH="false" flipV="false" rot="0">
            <a:off x="3659964" y="5308907"/>
            <a:ext cx="4012051" cy="3662156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81257" y="152400"/>
            <a:ext cx="5572971" cy="207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>
                <a:solidFill>
                  <a:srgbClr val="45625D"/>
                </a:solidFill>
                <a:latin typeface="Radley Italics"/>
              </a:rPr>
              <a:t>Projeto de Interface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51846" y="3130235"/>
            <a:ext cx="6050094" cy="56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49"/>
              </a:lnSpc>
            </a:pPr>
            <a:r>
              <a:rPr lang="en-US" sz="3499">
                <a:solidFill>
                  <a:srgbClr val="45625D"/>
                </a:solidFill>
                <a:latin typeface="Radley Italics"/>
              </a:rPr>
              <a:t>Fluxo de Usuário ou User Flow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858627" y="1392875"/>
            <a:ext cx="5505680" cy="4096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Trocchi"/>
              </a:rPr>
              <a:t>Modo como o usuário irá navegar dentro do site</a:t>
            </a:r>
          </a:p>
          <a:p>
            <a:pPr>
              <a:lnSpc>
                <a:spcPts val="3640"/>
              </a:lnSpc>
            </a:pPr>
          </a:p>
          <a:p>
            <a:pPr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Trocchi"/>
              </a:rPr>
              <a:t>De forma: prática, fácil e rápida</a:t>
            </a:r>
          </a:p>
          <a:p>
            <a:pPr>
              <a:lnSpc>
                <a:spcPts val="3640"/>
              </a:lnSpc>
            </a:pPr>
          </a:p>
          <a:p>
            <a:pPr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Trocchi"/>
              </a:rPr>
              <a:t>Orientando o usuário com um entendimento fácil do site criado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3D2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431778">
            <a:off x="-1341973" y="4798304"/>
            <a:ext cx="7622675" cy="8662130"/>
          </a:xfrm>
          <a:custGeom>
            <a:avLst/>
            <a:gdLst/>
            <a:ahLst/>
            <a:cxnLst/>
            <a:rect r="r" b="b" t="t" l="l"/>
            <a:pathLst>
              <a:path h="8662130" w="7622675">
                <a:moveTo>
                  <a:pt x="0" y="0"/>
                </a:moveTo>
                <a:lnTo>
                  <a:pt x="7622675" y="0"/>
                </a:lnTo>
                <a:lnTo>
                  <a:pt x="7622675" y="8662130"/>
                </a:lnTo>
                <a:lnTo>
                  <a:pt x="0" y="86621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48593">
            <a:off x="11531168" y="-2751610"/>
            <a:ext cx="7393599" cy="7030640"/>
          </a:xfrm>
          <a:custGeom>
            <a:avLst/>
            <a:gdLst/>
            <a:ahLst/>
            <a:cxnLst/>
            <a:rect r="r" b="b" t="t" l="l"/>
            <a:pathLst>
              <a:path h="7030640" w="7393599">
                <a:moveTo>
                  <a:pt x="0" y="0"/>
                </a:moveTo>
                <a:lnTo>
                  <a:pt x="7393599" y="0"/>
                </a:lnTo>
                <a:lnTo>
                  <a:pt x="7393599" y="7030640"/>
                </a:lnTo>
                <a:lnTo>
                  <a:pt x="0" y="70306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16946" y="85219"/>
            <a:ext cx="14543772" cy="10116562"/>
          </a:xfrm>
          <a:custGeom>
            <a:avLst/>
            <a:gdLst/>
            <a:ahLst/>
            <a:cxnLst/>
            <a:rect r="r" b="b" t="t" l="l"/>
            <a:pathLst>
              <a:path h="10116562" w="14543772">
                <a:moveTo>
                  <a:pt x="0" y="0"/>
                </a:moveTo>
                <a:lnTo>
                  <a:pt x="14543771" y="0"/>
                </a:lnTo>
                <a:lnTo>
                  <a:pt x="14543771" y="10116562"/>
                </a:lnTo>
                <a:lnTo>
                  <a:pt x="0" y="101165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3D2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068289" y="1111250"/>
            <a:ext cx="5763058" cy="2303968"/>
          </a:xfrm>
          <a:custGeom>
            <a:avLst/>
            <a:gdLst/>
            <a:ahLst/>
            <a:cxnLst/>
            <a:rect r="r" b="b" t="t" l="l"/>
            <a:pathLst>
              <a:path h="2303968" w="5763058">
                <a:moveTo>
                  <a:pt x="0" y="0"/>
                </a:moveTo>
                <a:lnTo>
                  <a:pt x="5763058" y="0"/>
                </a:lnTo>
                <a:lnTo>
                  <a:pt x="5763058" y="2303968"/>
                </a:lnTo>
                <a:lnTo>
                  <a:pt x="0" y="23039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431778">
            <a:off x="-1341973" y="4798304"/>
            <a:ext cx="7622675" cy="8662130"/>
          </a:xfrm>
          <a:custGeom>
            <a:avLst/>
            <a:gdLst/>
            <a:ahLst/>
            <a:cxnLst/>
            <a:rect r="r" b="b" t="t" l="l"/>
            <a:pathLst>
              <a:path h="8662130" w="7622675">
                <a:moveTo>
                  <a:pt x="0" y="0"/>
                </a:moveTo>
                <a:lnTo>
                  <a:pt x="7622675" y="0"/>
                </a:lnTo>
                <a:lnTo>
                  <a:pt x="7622675" y="8662130"/>
                </a:lnTo>
                <a:lnTo>
                  <a:pt x="0" y="86621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248593">
            <a:off x="11531168" y="-2751610"/>
            <a:ext cx="7393599" cy="7030640"/>
          </a:xfrm>
          <a:custGeom>
            <a:avLst/>
            <a:gdLst/>
            <a:ahLst/>
            <a:cxnLst/>
            <a:rect r="r" b="b" t="t" l="l"/>
            <a:pathLst>
              <a:path h="7030640" w="7393599">
                <a:moveTo>
                  <a:pt x="0" y="0"/>
                </a:moveTo>
                <a:lnTo>
                  <a:pt x="7393599" y="0"/>
                </a:lnTo>
                <a:lnTo>
                  <a:pt x="7393599" y="7030640"/>
                </a:lnTo>
                <a:lnTo>
                  <a:pt x="0" y="703064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182932" y="3415218"/>
            <a:ext cx="11105068" cy="6871782"/>
          </a:xfrm>
          <a:custGeom>
            <a:avLst/>
            <a:gdLst/>
            <a:ahLst/>
            <a:cxnLst/>
            <a:rect r="r" b="b" t="t" l="l"/>
            <a:pathLst>
              <a:path h="6871782" w="11105068">
                <a:moveTo>
                  <a:pt x="0" y="0"/>
                </a:moveTo>
                <a:lnTo>
                  <a:pt x="11105068" y="0"/>
                </a:lnTo>
                <a:lnTo>
                  <a:pt x="11105068" y="6871782"/>
                </a:lnTo>
                <a:lnTo>
                  <a:pt x="0" y="687178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36694" y="7805082"/>
            <a:ext cx="3047337" cy="3047337"/>
          </a:xfrm>
          <a:custGeom>
            <a:avLst/>
            <a:gdLst/>
            <a:ahLst/>
            <a:cxnLst/>
            <a:rect r="r" b="b" t="t" l="l"/>
            <a:pathLst>
              <a:path h="3047337" w="3047337">
                <a:moveTo>
                  <a:pt x="0" y="0"/>
                </a:moveTo>
                <a:lnTo>
                  <a:pt x="3047337" y="0"/>
                </a:lnTo>
                <a:lnTo>
                  <a:pt x="3047337" y="3047337"/>
                </a:lnTo>
                <a:lnTo>
                  <a:pt x="0" y="304733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-274" t="0" r="-274" b="0"/>
            </a:stretch>
          </a:blipFill>
          <a:ln cap="sq">
            <a:noFill/>
            <a:prstDash val="solid"/>
            <a:miter/>
          </a:ln>
        </p:spPr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11"/>
          <a:srcRect l="0" t="0" r="0" b="0"/>
          <a:stretch>
            <a:fillRect/>
          </a:stretch>
        </p:blipFill>
        <p:spPr>
          <a:xfrm flipH="false" flipV="false" rot="0">
            <a:off x="15337715" y="206120"/>
            <a:ext cx="2691344" cy="3209098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228337" y="152400"/>
            <a:ext cx="5572971" cy="207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>
                <a:solidFill>
                  <a:srgbClr val="45625D"/>
                </a:solidFill>
                <a:latin typeface="Radley Italics"/>
              </a:rPr>
              <a:t>Projeto de Interface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642744" y="1961609"/>
            <a:ext cx="4614149" cy="56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49"/>
              </a:lnSpc>
            </a:pPr>
            <a:r>
              <a:rPr lang="en-US" sz="3499">
                <a:solidFill>
                  <a:srgbClr val="45625D"/>
                </a:solidFill>
                <a:latin typeface="Radley Italics"/>
              </a:rPr>
              <a:t>Wiraframes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3D2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431778">
            <a:off x="-1341973" y="4798304"/>
            <a:ext cx="7622675" cy="8662130"/>
          </a:xfrm>
          <a:custGeom>
            <a:avLst/>
            <a:gdLst/>
            <a:ahLst/>
            <a:cxnLst/>
            <a:rect r="r" b="b" t="t" l="l"/>
            <a:pathLst>
              <a:path h="8662130" w="7622675">
                <a:moveTo>
                  <a:pt x="0" y="0"/>
                </a:moveTo>
                <a:lnTo>
                  <a:pt x="7622675" y="0"/>
                </a:lnTo>
                <a:lnTo>
                  <a:pt x="7622675" y="8662130"/>
                </a:lnTo>
                <a:lnTo>
                  <a:pt x="0" y="86621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48593">
            <a:off x="11531168" y="-2751610"/>
            <a:ext cx="7393599" cy="7030640"/>
          </a:xfrm>
          <a:custGeom>
            <a:avLst/>
            <a:gdLst/>
            <a:ahLst/>
            <a:cxnLst/>
            <a:rect r="r" b="b" t="t" l="l"/>
            <a:pathLst>
              <a:path h="7030640" w="7393599">
                <a:moveTo>
                  <a:pt x="0" y="0"/>
                </a:moveTo>
                <a:lnTo>
                  <a:pt x="7393599" y="0"/>
                </a:lnTo>
                <a:lnTo>
                  <a:pt x="7393599" y="7030640"/>
                </a:lnTo>
                <a:lnTo>
                  <a:pt x="0" y="70306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571891" y="83115"/>
            <a:ext cx="13429913" cy="8249658"/>
          </a:xfrm>
          <a:custGeom>
            <a:avLst/>
            <a:gdLst/>
            <a:ahLst/>
            <a:cxnLst/>
            <a:rect r="r" b="b" t="t" l="l"/>
            <a:pathLst>
              <a:path h="8249658" w="13429913">
                <a:moveTo>
                  <a:pt x="0" y="0"/>
                </a:moveTo>
                <a:lnTo>
                  <a:pt x="13429913" y="0"/>
                </a:lnTo>
                <a:lnTo>
                  <a:pt x="13429913" y="8249658"/>
                </a:lnTo>
                <a:lnTo>
                  <a:pt x="0" y="82496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462405" y="7134860"/>
            <a:ext cx="4013918" cy="315214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228337" y="152400"/>
            <a:ext cx="5572971" cy="207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>
                <a:solidFill>
                  <a:srgbClr val="45625D"/>
                </a:solidFill>
                <a:latin typeface="Radley Italics"/>
              </a:rPr>
              <a:t>Projeto de Interface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785975" y="8822664"/>
            <a:ext cx="13001745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u="sng">
                <a:solidFill>
                  <a:srgbClr val="000000"/>
                </a:solidFill>
                <a:latin typeface="Trocchi"/>
              </a:rPr>
              <a:t>Link para o protótipo interativo:</a:t>
            </a:r>
            <a:r>
              <a:rPr lang="en-US" sz="2199">
                <a:solidFill>
                  <a:srgbClr val="000000"/>
                </a:solidFill>
                <a:latin typeface="Trocchi"/>
                <a:hlinkClick r:id="rId8" tooltip="https://marvelapp.com/prototype/100g704a/screen/92750293"/>
              </a:rPr>
              <a:t>  </a:t>
            </a:r>
            <a:r>
              <a:rPr lang="en-US" sz="2199" u="sng">
                <a:solidFill>
                  <a:srgbClr val="000000"/>
                </a:solidFill>
                <a:latin typeface="Trocchi"/>
                <a:hlinkClick r:id="rId9" tooltip="https://marvelapp.com/prototype/100g704a/screen/92750293"/>
              </a:rPr>
              <a:t>https://marvelapp.com/prototype/100g704a/screen/92750293</a:t>
            </a:r>
            <a:r>
              <a:rPr lang="en-US" sz="2199">
                <a:solidFill>
                  <a:srgbClr val="000000"/>
                </a:solidFill>
                <a:latin typeface="Trocchi"/>
              </a:rPr>
              <a:t>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EC38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794565">
            <a:off x="-7056339" y="4251622"/>
            <a:ext cx="12244406" cy="12925956"/>
          </a:xfrm>
          <a:custGeom>
            <a:avLst/>
            <a:gdLst/>
            <a:ahLst/>
            <a:cxnLst/>
            <a:rect r="r" b="b" t="t" l="l"/>
            <a:pathLst>
              <a:path h="12925956" w="12244406">
                <a:moveTo>
                  <a:pt x="0" y="0"/>
                </a:moveTo>
                <a:lnTo>
                  <a:pt x="12244406" y="0"/>
                </a:lnTo>
                <a:lnTo>
                  <a:pt x="12244406" y="12925956"/>
                </a:lnTo>
                <a:lnTo>
                  <a:pt x="0" y="129259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3049393">
            <a:off x="14632720" y="-3202756"/>
            <a:ext cx="6674661" cy="11057420"/>
          </a:xfrm>
          <a:custGeom>
            <a:avLst/>
            <a:gdLst/>
            <a:ahLst/>
            <a:cxnLst/>
            <a:rect r="r" b="b" t="t" l="l"/>
            <a:pathLst>
              <a:path h="11057420" w="6674661">
                <a:moveTo>
                  <a:pt x="0" y="0"/>
                </a:moveTo>
                <a:lnTo>
                  <a:pt x="6674660" y="0"/>
                </a:lnTo>
                <a:lnTo>
                  <a:pt x="6674660" y="11057420"/>
                </a:lnTo>
                <a:lnTo>
                  <a:pt x="0" y="110574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978558" y="1426440"/>
            <a:ext cx="10330884" cy="1219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Radley Italics"/>
              </a:rPr>
              <a:t>Metodologia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0" y="2397132"/>
            <a:ext cx="5131131" cy="4879457"/>
            <a:chOff x="0" y="0"/>
            <a:chExt cx="6841508" cy="650594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841508" cy="6505943"/>
            </a:xfrm>
            <a:custGeom>
              <a:avLst/>
              <a:gdLst/>
              <a:ahLst/>
              <a:cxnLst/>
              <a:rect r="r" b="b" t="t" l="l"/>
              <a:pathLst>
                <a:path h="6505943" w="6841508">
                  <a:moveTo>
                    <a:pt x="0" y="0"/>
                  </a:moveTo>
                  <a:lnTo>
                    <a:pt x="6841508" y="0"/>
                  </a:lnTo>
                  <a:lnTo>
                    <a:pt x="6841508" y="6505943"/>
                  </a:lnTo>
                  <a:lnTo>
                    <a:pt x="0" y="650594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-624" r="0" b="-624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1443980" y="2191613"/>
              <a:ext cx="3953549" cy="19824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2600">
                  <a:solidFill>
                    <a:srgbClr val="45625D"/>
                  </a:solidFill>
                  <a:latin typeface="Klima"/>
                </a:rPr>
                <a:t>Organização e divisão de tarefas entre a equipe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423507" y="2036040"/>
            <a:ext cx="6929046" cy="7022542"/>
            <a:chOff x="0" y="0"/>
            <a:chExt cx="9238728" cy="9363389"/>
          </a:xfrm>
        </p:grpSpPr>
        <p:sp>
          <p:nvSpPr>
            <p:cNvPr name="Freeform 9" id="9"/>
            <p:cNvSpPr/>
            <p:nvPr/>
          </p:nvSpPr>
          <p:spPr>
            <a:xfrm flipH="false" flipV="false" rot="6930668">
              <a:off x="1065033" y="1259472"/>
              <a:ext cx="7108661" cy="6844445"/>
            </a:xfrm>
            <a:custGeom>
              <a:avLst/>
              <a:gdLst/>
              <a:ahLst/>
              <a:cxnLst/>
              <a:rect r="r" b="b" t="t" l="l"/>
              <a:pathLst>
                <a:path h="6844445" w="7108661">
                  <a:moveTo>
                    <a:pt x="0" y="0"/>
                  </a:moveTo>
                  <a:lnTo>
                    <a:pt x="7108661" y="0"/>
                  </a:lnTo>
                  <a:lnTo>
                    <a:pt x="7108661" y="6844445"/>
                  </a:lnTo>
                  <a:lnTo>
                    <a:pt x="0" y="68444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2642590" y="3677759"/>
              <a:ext cx="3953549" cy="18268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400"/>
                </a:lnSpc>
              </a:pPr>
              <a:r>
                <a:rPr lang="en-US" sz="3600">
                  <a:solidFill>
                    <a:srgbClr val="45625D"/>
                  </a:solidFill>
                  <a:latin typeface="Klima"/>
                </a:rPr>
                <a:t>Controle de tarefas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5208106" y="250875"/>
            <a:ext cx="3079894" cy="2075079"/>
          </a:xfrm>
          <a:custGeom>
            <a:avLst/>
            <a:gdLst/>
            <a:ahLst/>
            <a:cxnLst/>
            <a:rect r="r" b="b" t="t" l="l"/>
            <a:pathLst>
              <a:path h="2075079" w="3079894">
                <a:moveTo>
                  <a:pt x="0" y="0"/>
                </a:moveTo>
                <a:lnTo>
                  <a:pt x="3079894" y="0"/>
                </a:lnTo>
                <a:lnTo>
                  <a:pt x="3079894" y="2075079"/>
                </a:lnTo>
                <a:lnTo>
                  <a:pt x="0" y="207507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-166532" y="7276589"/>
            <a:ext cx="3152262" cy="3010411"/>
          </a:xfrm>
          <a:custGeom>
            <a:avLst/>
            <a:gdLst/>
            <a:ahLst/>
            <a:cxnLst/>
            <a:rect r="r" b="b" t="t" l="l"/>
            <a:pathLst>
              <a:path h="3010411" w="3152262">
                <a:moveTo>
                  <a:pt x="0" y="0"/>
                </a:moveTo>
                <a:lnTo>
                  <a:pt x="3152262" y="0"/>
                </a:lnTo>
                <a:lnTo>
                  <a:pt x="3152262" y="3010411"/>
                </a:lnTo>
                <a:lnTo>
                  <a:pt x="0" y="301041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12977903" y="5002353"/>
            <a:ext cx="6003997" cy="6085010"/>
            <a:chOff x="0" y="0"/>
            <a:chExt cx="8005329" cy="8113347"/>
          </a:xfrm>
        </p:grpSpPr>
        <p:sp>
          <p:nvSpPr>
            <p:cNvPr name="Freeform 14" id="14"/>
            <p:cNvSpPr/>
            <p:nvPr/>
          </p:nvSpPr>
          <p:spPr>
            <a:xfrm flipH="false" flipV="false" rot="6930668">
              <a:off x="922848" y="1091328"/>
              <a:ext cx="6159632" cy="5930690"/>
            </a:xfrm>
            <a:custGeom>
              <a:avLst/>
              <a:gdLst/>
              <a:ahLst/>
              <a:cxnLst/>
              <a:rect r="r" b="b" t="t" l="l"/>
              <a:pathLst>
                <a:path h="5930690" w="6159632">
                  <a:moveTo>
                    <a:pt x="0" y="0"/>
                  </a:moveTo>
                  <a:lnTo>
                    <a:pt x="6159633" y="0"/>
                  </a:lnTo>
                  <a:lnTo>
                    <a:pt x="6159633" y="5930691"/>
                  </a:lnTo>
                  <a:lnTo>
                    <a:pt x="0" y="5930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5" id="15"/>
            <p:cNvSpPr txBox="true"/>
            <p:nvPr/>
          </p:nvSpPr>
          <p:spPr>
            <a:xfrm rot="0">
              <a:off x="2289796" y="3587344"/>
              <a:ext cx="3425738" cy="7862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79"/>
                </a:lnSpc>
              </a:pPr>
              <a:r>
                <a:rPr lang="en-US" sz="3119">
                  <a:solidFill>
                    <a:srgbClr val="45625D"/>
                  </a:solidFill>
                  <a:latin typeface="Klima"/>
                </a:rPr>
                <a:t>Scrum Master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4460236" y="5482215"/>
            <a:ext cx="4984154" cy="4869881"/>
            <a:chOff x="0" y="0"/>
            <a:chExt cx="6645539" cy="64931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645539" cy="6493175"/>
            </a:xfrm>
            <a:custGeom>
              <a:avLst/>
              <a:gdLst/>
              <a:ahLst/>
              <a:cxnLst/>
              <a:rect r="r" b="b" t="t" l="l"/>
              <a:pathLst>
                <a:path h="6493175" w="6645539">
                  <a:moveTo>
                    <a:pt x="0" y="0"/>
                  </a:moveTo>
                  <a:lnTo>
                    <a:pt x="6645539" y="0"/>
                  </a:lnTo>
                  <a:lnTo>
                    <a:pt x="6645539" y="6493175"/>
                  </a:lnTo>
                  <a:lnTo>
                    <a:pt x="0" y="64931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-739" t="0" r="-739" b="0"/>
              </a:stretch>
            </a:blipFill>
          </p:spPr>
        </p:sp>
        <p:sp>
          <p:nvSpPr>
            <p:cNvPr name="TextBox 18" id="18"/>
            <p:cNvSpPr txBox="true"/>
            <p:nvPr/>
          </p:nvSpPr>
          <p:spPr>
            <a:xfrm rot="0">
              <a:off x="1402618" y="2134542"/>
              <a:ext cx="3840303" cy="2093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88"/>
                </a:lnSpc>
              </a:pPr>
            </a:p>
            <a:p>
              <a:pPr algn="ctr">
                <a:lnSpc>
                  <a:spcPts val="4388"/>
                </a:lnSpc>
              </a:pPr>
              <a:r>
                <a:rPr lang="en-US" sz="2925">
                  <a:solidFill>
                    <a:srgbClr val="45625D"/>
                  </a:solidFill>
                  <a:latin typeface="Klima"/>
                </a:rPr>
                <a:t>Khanban</a:t>
              </a:r>
            </a:p>
            <a:p>
              <a:pPr algn="ctr">
                <a:lnSpc>
                  <a:spcPts val="4388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DAFu_6guq4A</dc:identifier>
  <dcterms:modified xsi:type="dcterms:W3CDTF">2011-08-01T06:04:30Z</dcterms:modified>
  <cp:revision>1</cp:revision>
  <dc:title>Dificuldades Para Hábitos Saudáveis- G8</dc:title>
</cp:coreProperties>
</file>

<file path=docProps/thumbnail.jpeg>
</file>